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5" r:id="rId7"/>
    <p:sldId id="263" r:id="rId8"/>
    <p:sldId id="296" r:id="rId9"/>
    <p:sldId id="264" r:id="rId10"/>
    <p:sldId id="297" r:id="rId11"/>
    <p:sldId id="266" r:id="rId12"/>
    <p:sldId id="268" r:id="rId13"/>
    <p:sldId id="259" r:id="rId14"/>
    <p:sldId id="269" r:id="rId15"/>
    <p:sldId id="298" r:id="rId16"/>
    <p:sldId id="299" r:id="rId17"/>
    <p:sldId id="270" r:id="rId18"/>
    <p:sldId id="271" r:id="rId19"/>
    <p:sldId id="272" r:id="rId20"/>
    <p:sldId id="273" r:id="rId21"/>
    <p:sldId id="274" r:id="rId22"/>
    <p:sldId id="301" r:id="rId23"/>
  </p:sldIdLst>
  <p:sldSz cx="9144000" cy="5143500" type="screen16x9"/>
  <p:notesSz cx="6858000" cy="9144000"/>
  <p:embeddedFontLst>
    <p:embeddedFont>
      <p:font typeface="Lexend" charset="0"/>
      <p:regular r:id="rId25"/>
      <p:bold r:id="rId26"/>
    </p:embeddedFont>
    <p:embeddedFont>
      <p:font typeface="Lexend SemiBold" charset="0"/>
      <p:regular r:id="rId27"/>
      <p:bold r:id="rId28"/>
    </p:embeddedFont>
    <p:embeddedFont>
      <p:font typeface="Assistant" charset="-79"/>
      <p:regular r:id="rId29"/>
      <p:bold r:id="rId30"/>
    </p:embeddedFont>
    <p:embeddedFont>
      <p:font typeface="Bebas Neue" charset="0"/>
      <p:regular r:id="rId31"/>
    </p:embeddedFont>
    <p:embeddedFont>
      <p:font typeface="Raleway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EAD221C-027E-4249-8AE0-B5AD4BD1C8DD}">
  <a:tblStyle styleId="{9EAD221C-027E-4249-8AE0-B5AD4BD1C8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BF8516-49B2-48B0-A5FA-AF42B284DDB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4" autoAdjust="0"/>
    <p:restoredTop sz="94660" autoAdjust="0"/>
  </p:normalViewPr>
  <p:slideViewPr>
    <p:cSldViewPr>
      <p:cViewPr>
        <p:scale>
          <a:sx n="100" d="100"/>
          <a:sy n="100" d="100"/>
        </p:scale>
        <p:origin x="72" y="-3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19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9006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f18b49f31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ff18b49f31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a7f125ea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a7f125ea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f18b49f31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ff18b49f31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974075"/>
            <a:ext cx="3402900" cy="21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07550" y="3533800"/>
            <a:ext cx="20328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124000" y="1097676"/>
            <a:ext cx="2947800" cy="29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39933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 hasCustomPrompt="1"/>
          </p:nvPr>
        </p:nvSpPr>
        <p:spPr>
          <a:xfrm>
            <a:off x="4262925" y="1639915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11283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5" hasCustomPrompt="1"/>
          </p:nvPr>
        </p:nvSpPr>
        <p:spPr>
          <a:xfrm>
            <a:off x="4262925" y="2611265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582633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4262925" y="3582615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502775" y="1549898"/>
            <a:ext cx="23043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1502175" y="2521248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9"/>
          </p:nvPr>
        </p:nvSpPr>
        <p:spPr>
          <a:xfrm>
            <a:off x="1502175" y="3492598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3"/>
          </p:nvPr>
        </p:nvSpPr>
        <p:spPr>
          <a:xfrm>
            <a:off x="5045899" y="1549898"/>
            <a:ext cx="23043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045299" y="2521246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5"/>
          </p:nvPr>
        </p:nvSpPr>
        <p:spPr>
          <a:xfrm>
            <a:off x="5045299" y="3492598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3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3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p14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2" name="Google Shape;112;p15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715100" y="3686600"/>
            <a:ext cx="27888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715100" y="2680300"/>
            <a:ext cx="27888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 rot="10800000">
            <a:off x="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6"/>
          <p:cNvCxnSpPr/>
          <p:nvPr/>
        </p:nvCxnSpPr>
        <p:spPr>
          <a:xfrm rot="10800000">
            <a:off x="578135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714975" y="2571460"/>
            <a:ext cx="2300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714975" y="2842460"/>
            <a:ext cx="23007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3421586" y="2842460"/>
            <a:ext cx="23007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4"/>
          </p:nvPr>
        </p:nvSpPr>
        <p:spPr>
          <a:xfrm>
            <a:off x="6128197" y="2842460"/>
            <a:ext cx="23007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3421582" y="2571460"/>
            <a:ext cx="2300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6"/>
          </p:nvPr>
        </p:nvSpPr>
        <p:spPr>
          <a:xfrm>
            <a:off x="6128190" y="2571460"/>
            <a:ext cx="2300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9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2670778" y="1702337"/>
            <a:ext cx="5340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2670775" y="2898650"/>
            <a:ext cx="5340900" cy="39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2670778" y="4095575"/>
            <a:ext cx="5340900" cy="3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2670778" y="1257188"/>
            <a:ext cx="5340900" cy="45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2670778" y="245350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2670778" y="365043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20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0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20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1612375" y="1500508"/>
            <a:ext cx="2724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2"/>
          </p:nvPr>
        </p:nvSpPr>
        <p:spPr>
          <a:xfrm>
            <a:off x="1612375" y="1756175"/>
            <a:ext cx="2722200" cy="93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3"/>
          </p:nvPr>
        </p:nvSpPr>
        <p:spPr>
          <a:xfrm>
            <a:off x="5461900" y="1756175"/>
            <a:ext cx="2724900" cy="93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4"/>
          </p:nvPr>
        </p:nvSpPr>
        <p:spPr>
          <a:xfrm>
            <a:off x="1612375" y="3428300"/>
            <a:ext cx="2724900" cy="93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5"/>
          </p:nvPr>
        </p:nvSpPr>
        <p:spPr>
          <a:xfrm>
            <a:off x="5461900" y="3428300"/>
            <a:ext cx="2724900" cy="93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6"/>
          </p:nvPr>
        </p:nvSpPr>
        <p:spPr>
          <a:xfrm>
            <a:off x="1612375" y="3172633"/>
            <a:ext cx="2724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7"/>
          </p:nvPr>
        </p:nvSpPr>
        <p:spPr>
          <a:xfrm>
            <a:off x="5461900" y="1500508"/>
            <a:ext cx="2724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8"/>
          </p:nvPr>
        </p:nvSpPr>
        <p:spPr>
          <a:xfrm>
            <a:off x="5461900" y="3172633"/>
            <a:ext cx="2724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1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21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719225" y="1820300"/>
            <a:ext cx="2459100" cy="9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2"/>
          </p:nvPr>
        </p:nvSpPr>
        <p:spPr>
          <a:xfrm>
            <a:off x="3342151" y="1820300"/>
            <a:ext cx="2459100" cy="9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3"/>
          </p:nvPr>
        </p:nvSpPr>
        <p:spPr>
          <a:xfrm>
            <a:off x="5965077" y="1820300"/>
            <a:ext cx="2459700" cy="9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4"/>
          </p:nvPr>
        </p:nvSpPr>
        <p:spPr>
          <a:xfrm>
            <a:off x="719222" y="3360225"/>
            <a:ext cx="24591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5"/>
          </p:nvPr>
        </p:nvSpPr>
        <p:spPr>
          <a:xfrm>
            <a:off x="3342149" y="3360225"/>
            <a:ext cx="24591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6"/>
          </p:nvPr>
        </p:nvSpPr>
        <p:spPr>
          <a:xfrm>
            <a:off x="5965077" y="3360225"/>
            <a:ext cx="24597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7"/>
          </p:nvPr>
        </p:nvSpPr>
        <p:spPr>
          <a:xfrm>
            <a:off x="719222" y="1560735"/>
            <a:ext cx="24591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8"/>
          </p:nvPr>
        </p:nvSpPr>
        <p:spPr>
          <a:xfrm>
            <a:off x="3342149" y="1560735"/>
            <a:ext cx="24591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9"/>
          </p:nvPr>
        </p:nvSpPr>
        <p:spPr>
          <a:xfrm>
            <a:off x="5965077" y="1560735"/>
            <a:ext cx="2459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13"/>
          </p:nvPr>
        </p:nvSpPr>
        <p:spPr>
          <a:xfrm>
            <a:off x="719222" y="3104935"/>
            <a:ext cx="24591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14"/>
          </p:nvPr>
        </p:nvSpPr>
        <p:spPr>
          <a:xfrm>
            <a:off x="3340874" y="3104935"/>
            <a:ext cx="24591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5"/>
          </p:nvPr>
        </p:nvSpPr>
        <p:spPr>
          <a:xfrm>
            <a:off x="5962527" y="3104935"/>
            <a:ext cx="24591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95" name="Google Shape;195;p22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2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22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/>
          <p:nvPr/>
        </p:nvCxnSpPr>
        <p:spPr>
          <a:xfrm>
            <a:off x="7264800" y="4848073"/>
            <a:ext cx="187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0" y="280461"/>
            <a:ext cx="9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4"/>
          <p:cNvSpPr/>
          <p:nvPr/>
        </p:nvSpPr>
        <p:spPr>
          <a:xfrm flipH="1">
            <a:off x="8316538" y="422650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498325" y="1935389"/>
            <a:ext cx="3515400" cy="16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498325" y="1097839"/>
            <a:ext cx="1089900" cy="7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1130250" y="1097850"/>
            <a:ext cx="2947800" cy="2947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>
            <a:off x="7264800" y="4848073"/>
            <a:ext cx="187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264650" y="280461"/>
            <a:ext cx="9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5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5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Google Shape;217;p25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290763" y="2564042"/>
            <a:ext cx="29076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945638" y="2564042"/>
            <a:ext cx="29076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290763" y="2858542"/>
            <a:ext cx="29076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945638" y="2858542"/>
            <a:ext cx="29076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715100" y="44501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7705850" y="261950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6"/>
          <p:cNvSpPr/>
          <p:nvPr/>
        </p:nvSpPr>
        <p:spPr>
          <a:xfrm flipH="1">
            <a:off x="8316538" y="4758075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6"/>
          <p:cNvCxnSpPr/>
          <p:nvPr/>
        </p:nvCxnSpPr>
        <p:spPr>
          <a:xfrm>
            <a:off x="0" y="4870433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76450" y="1097850"/>
            <a:ext cx="44961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519388" y="1721850"/>
            <a:ext cx="3753000" cy="21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5481100" y="1097850"/>
            <a:ext cx="2947200" cy="2947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1" name="Google Shape;51;p7"/>
          <p:cNvCxnSpPr/>
          <p:nvPr/>
        </p:nvCxnSpPr>
        <p:spPr>
          <a:xfrm>
            <a:off x="7705850" y="4870433"/>
            <a:ext cx="14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7"/>
          <p:cNvCxnSpPr/>
          <p:nvPr/>
        </p:nvCxnSpPr>
        <p:spPr>
          <a:xfrm>
            <a:off x="0" y="261950"/>
            <a:ext cx="336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715100" y="1446875"/>
            <a:ext cx="5362800" cy="20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56" name="Google Shape;56;p8"/>
          <p:cNvCxnSpPr/>
          <p:nvPr/>
        </p:nvCxnSpPr>
        <p:spPr>
          <a:xfrm>
            <a:off x="7264800" y="4848073"/>
            <a:ext cx="187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>
            <a:off x="264650" y="280461"/>
            <a:ext cx="9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8"/>
          <p:cNvSpPr/>
          <p:nvPr/>
        </p:nvSpPr>
        <p:spPr>
          <a:xfrm flipH="1">
            <a:off x="8316538" y="422650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28425" y="3696636"/>
            <a:ext cx="168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767750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767800" y="26397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7264800" y="280461"/>
            <a:ext cx="187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382275" y="4848073"/>
            <a:ext cx="9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9"/>
          <p:cNvSpPr/>
          <p:nvPr/>
        </p:nvSpPr>
        <p:spPr>
          <a:xfrm rot="10800000">
            <a:off x="8316538" y="449615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23175" y="1496300"/>
            <a:ext cx="1691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720000" y="3073750"/>
            <a:ext cx="3597300" cy="10791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8316538" y="42265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3175" y="276075"/>
            <a:ext cx="1691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8209525" y="1998300"/>
            <a:ext cx="93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0"/>
          <p:cNvCxnSpPr/>
          <p:nvPr/>
        </p:nvCxnSpPr>
        <p:spPr>
          <a:xfrm>
            <a:off x="0" y="4894400"/>
            <a:ext cx="93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832625" y="1679713"/>
            <a:ext cx="4152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2592500" y="2946038"/>
            <a:ext cx="2392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5363575" y="1097676"/>
            <a:ext cx="2947800" cy="2948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0" name="Google Shape;80;p11"/>
          <p:cNvCxnSpPr/>
          <p:nvPr/>
        </p:nvCxnSpPr>
        <p:spPr>
          <a:xfrm>
            <a:off x="7489050" y="310336"/>
            <a:ext cx="9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1"/>
          <p:cNvCxnSpPr/>
          <p:nvPr/>
        </p:nvCxnSpPr>
        <p:spPr>
          <a:xfrm>
            <a:off x="7051575" y="4833175"/>
            <a:ext cx="213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SemiBold"/>
              <a:buNone/>
              <a:defRPr sz="3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207" r="15050"/>
          <a:stretch/>
        </p:blipFill>
        <p:spPr>
          <a:xfrm>
            <a:off x="5124000" y="1097676"/>
            <a:ext cx="2947799" cy="2948147"/>
          </a:xfrm>
          <a:prstGeom prst="rect">
            <a:avLst/>
          </a:prstGeom>
        </p:spPr>
      </p:pic>
      <p:sp>
        <p:nvSpPr>
          <p:cNvPr id="229" name="Google Shape;229;p29"/>
          <p:cNvSpPr txBox="1">
            <a:spLocks noGrp="1"/>
          </p:cNvSpPr>
          <p:nvPr>
            <p:ph type="ctrTitle"/>
          </p:nvPr>
        </p:nvSpPr>
        <p:spPr>
          <a:xfrm>
            <a:off x="715100" y="974075"/>
            <a:ext cx="3402900" cy="21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Mind Charge</a:t>
            </a:r>
            <a:endParaRPr sz="6600" dirty="0"/>
          </a:p>
        </p:txBody>
      </p:sp>
      <p:cxnSp>
        <p:nvCxnSpPr>
          <p:cNvPr id="231" name="Google Shape;231;p29"/>
          <p:cNvCxnSpPr/>
          <p:nvPr/>
        </p:nvCxnSpPr>
        <p:spPr>
          <a:xfrm>
            <a:off x="715100" y="863289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9"/>
          <p:cNvCxnSpPr/>
          <p:nvPr/>
        </p:nvCxnSpPr>
        <p:spPr>
          <a:xfrm>
            <a:off x="7601638" y="285750"/>
            <a:ext cx="187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9"/>
          <p:cNvCxnSpPr/>
          <p:nvPr/>
        </p:nvCxnSpPr>
        <p:spPr>
          <a:xfrm>
            <a:off x="-787950" y="3868911"/>
            <a:ext cx="30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9"/>
          <p:cNvSpPr/>
          <p:nvPr/>
        </p:nvSpPr>
        <p:spPr>
          <a:xfrm flipH="1">
            <a:off x="8316538" y="4496150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832625" y="1679713"/>
            <a:ext cx="4152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S</a:t>
            </a:r>
            <a:r>
              <a:rPr lang="en" dirty="0" smtClean="0"/>
              <a:t>trategy</a:t>
            </a:r>
            <a:endParaRPr lang="en" dirty="0"/>
          </a:p>
        </p:txBody>
      </p:sp>
      <p:cxnSp>
        <p:nvCxnSpPr>
          <p:cNvPr id="385" name="Google Shape;385;p38"/>
          <p:cNvCxnSpPr/>
          <p:nvPr/>
        </p:nvCxnSpPr>
        <p:spPr>
          <a:xfrm>
            <a:off x="-6925" y="3189138"/>
            <a:ext cx="241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8"/>
          <p:cNvSpPr/>
          <p:nvPr/>
        </p:nvSpPr>
        <p:spPr>
          <a:xfrm rot="10800000" flipH="1">
            <a:off x="602750" y="42263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b="3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344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</a:t>
            </a:r>
            <a:r>
              <a:rPr lang="en" dirty="0"/>
              <a:t>trategy</a:t>
            </a:r>
            <a:endParaRPr dirty="0"/>
          </a:p>
        </p:txBody>
      </p:sp>
      <p:sp>
        <p:nvSpPr>
          <p:cNvPr id="8" name="Google Shape;394;p39"/>
          <p:cNvSpPr txBox="1"/>
          <p:nvPr/>
        </p:nvSpPr>
        <p:spPr>
          <a:xfrm>
            <a:off x="4724400" y="1808400"/>
            <a:ext cx="249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381001" y="1047750"/>
            <a:ext cx="4114800" cy="3733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1) Identity &amp; Core Message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Main Goal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Increase awareness about mental health among teenagers and teach them skills for emotional regulation, dealing with anxiety, and building confidence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  <a:r>
              <a:rPr lang="ar-EG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ar-EG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2) Target Audience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Primary Audience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Teenagers aged 13–19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Middle and high school students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Teens struggling with anxiety, self-esteem, peer pressure, or academic stress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Secondary Audiences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Parents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Schools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Psychologists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Youth-focused influencers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4572000" y="1123950"/>
            <a:ext cx="4419600" cy="3733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3) Visual &amp; Communication </a:t>
            </a: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Identity</a:t>
            </a:r>
          </a:p>
          <a:p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Tone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of Voice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Youthful, simple, and friendly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Calming color palette (green, blue, lavender)</a:t>
            </a:r>
          </a:p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Language that resonates with teens</a:t>
            </a:r>
            <a:r>
              <a:rPr lang="ar-EG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ar-EG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4) Marketing Channels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A) Social Media (Main Platform)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Best platforms: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facebook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Instagram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Reels</a:t>
            </a:r>
          </a:p>
          <a:p>
            <a:pPr marL="285750" indent="-285750"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YouTube Shorts</a:t>
            </a:r>
          </a:p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Content Ideas: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Short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posts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on:</a:t>
            </a:r>
          </a:p>
          <a:p>
            <a:pPr marL="285750" lvl="1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Exam stress</a:t>
            </a:r>
          </a:p>
          <a:p>
            <a:pPr marL="285750" lvl="1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Anxiety coping skills</a:t>
            </a:r>
          </a:p>
          <a:p>
            <a:pPr marL="285750" lvl="1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Healthy friendships</a:t>
            </a:r>
          </a:p>
          <a:p>
            <a:pPr marL="285750" lvl="1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Social media pressure</a:t>
            </a:r>
          </a:p>
          <a:p>
            <a:pPr marL="285750" lvl="1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Communication tips</a:t>
            </a:r>
          </a:p>
          <a:p>
            <a:r>
              <a:rPr lang="ar-EG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ar-EG" dirty="0" smtClean="0">
                <a:solidFill>
                  <a:schemeClr val="tx1">
                    <a:lumMod val="8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50" y="2859513"/>
            <a:ext cx="1793674" cy="1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30149"/>
            <a:ext cx="2842824" cy="365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" y="535000"/>
            <a:ext cx="5410200" cy="18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title"/>
          </p:nvPr>
        </p:nvSpPr>
        <p:spPr>
          <a:xfrm>
            <a:off x="715100" y="2680300"/>
            <a:ext cx="27888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</a:t>
            </a:r>
            <a:r>
              <a:rPr lang="en" dirty="0" smtClean="0"/>
              <a:t>ow to show our content</a:t>
            </a:r>
            <a:endParaRPr dirty="0"/>
          </a:p>
        </p:txBody>
      </p:sp>
      <p:sp>
        <p:nvSpPr>
          <p:cNvPr id="410" name="Google Shape;410;p41"/>
          <p:cNvSpPr txBox="1">
            <a:spLocks noGrp="1"/>
          </p:cNvSpPr>
          <p:nvPr>
            <p:ph type="subTitle" idx="1"/>
          </p:nvPr>
        </p:nvSpPr>
        <p:spPr>
          <a:xfrm>
            <a:off x="715100" y="3686600"/>
            <a:ext cx="27888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There are many platforms on which content is displayed daily in various forms.</a:t>
            </a:r>
            <a:endParaRPr dirty="0"/>
          </a:p>
        </p:txBody>
      </p:sp>
      <p:sp>
        <p:nvSpPr>
          <p:cNvPr id="411" name="Google Shape;411;p41"/>
          <p:cNvSpPr/>
          <p:nvPr/>
        </p:nvSpPr>
        <p:spPr>
          <a:xfrm flipH="1">
            <a:off x="8316538" y="422650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1"/>
          <p:cNvCxnSpPr/>
          <p:nvPr/>
        </p:nvCxnSpPr>
        <p:spPr>
          <a:xfrm>
            <a:off x="500800" y="2608864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76450" y="1097850"/>
            <a:ext cx="44961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Facebook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1519388" y="1721850"/>
            <a:ext cx="3753000" cy="21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/>
              <a:t>Facebook is one of the most popular social media platforms around the world and it was chosen for several reasons</a:t>
            </a:r>
            <a:r>
              <a:rPr lang="en-US" sz="1600" dirty="0" smtClean="0"/>
              <a:t>.</a:t>
            </a:r>
            <a:endParaRPr sz="1600" dirty="0" smtClean="0"/>
          </a:p>
          <a:p>
            <a:pPr lvl="0"/>
            <a:r>
              <a:rPr lang="en-US" sz="1600" dirty="0"/>
              <a:t>The target audience is present on </a:t>
            </a:r>
            <a:r>
              <a:rPr lang="en-US" sz="1600" dirty="0" smtClean="0"/>
              <a:t>it</a:t>
            </a:r>
            <a:r>
              <a:rPr lang="ar-EG" sz="1600" dirty="0" smtClean="0"/>
              <a:t>.</a:t>
            </a:r>
          </a:p>
          <a:p>
            <a:pPr lvl="0"/>
            <a:r>
              <a:rPr lang="en-US" sz="1600" dirty="0"/>
              <a:t>It is easy to </a:t>
            </a:r>
            <a:r>
              <a:rPr lang="en-US" sz="1600" dirty="0" smtClean="0"/>
              <a:t>use</a:t>
            </a:r>
            <a:r>
              <a:rPr lang="ar-EG" sz="1600" dirty="0" smtClean="0"/>
              <a:t>.</a:t>
            </a:r>
          </a:p>
          <a:p>
            <a:pPr marL="152400" lvl="0" indent="0">
              <a:buNone/>
            </a:pPr>
            <a:r>
              <a:rPr lang="en-US" sz="1600" dirty="0"/>
              <a:t>We discussed that we will start using Facebook as an initial phase to measure the results on it, and then subsequently </a:t>
            </a:r>
            <a:r>
              <a:rPr lang="en-US" sz="1600" dirty="0" err="1"/>
              <a:t>Instagram</a:t>
            </a:r>
            <a:r>
              <a:rPr lang="en-US" sz="1600" dirty="0"/>
              <a:t> and </a:t>
            </a:r>
            <a:r>
              <a:rPr lang="en-US" sz="1600" dirty="0" err="1"/>
              <a:t>TikTok</a:t>
            </a:r>
            <a:r>
              <a:rPr lang="en-US" sz="1600" dirty="0"/>
              <a:t>.</a:t>
            </a:r>
            <a:endParaRPr sz="1600" dirty="0"/>
          </a:p>
        </p:txBody>
      </p:sp>
      <p:cxnSp>
        <p:nvCxnSpPr>
          <p:cNvPr id="268" name="Google Shape;268;p32"/>
          <p:cNvCxnSpPr/>
          <p:nvPr/>
        </p:nvCxnSpPr>
        <p:spPr>
          <a:xfrm>
            <a:off x="884900" y="1881525"/>
            <a:ext cx="567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2"/>
          <p:cNvSpPr/>
          <p:nvPr/>
        </p:nvSpPr>
        <p:spPr>
          <a:xfrm flipH="1">
            <a:off x="602738" y="4496150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00" y="1098150"/>
            <a:ext cx="2947200" cy="294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Work Stages</a:t>
            </a:r>
            <a:endParaRPr dirty="0"/>
          </a:p>
        </p:txBody>
      </p:sp>
      <p:pic>
        <p:nvPicPr>
          <p:cNvPr id="1027" name="Picture 3" descr="D:\المبادرة\المنهج\technical\the project\Brain_Bulb_Lamp_Smart_Idea_Logo_Templat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85750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1504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504950"/>
            <a:ext cx="54540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</a:schemeClr>
                </a:solidFill>
              </a:rPr>
              <a:t>Choosing an expressive </a:t>
            </a:r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</a:rPr>
              <a:t> name</a:t>
            </a:r>
            <a:r>
              <a:rPr lang="ar-EG" sz="2000" b="1" dirty="0" smtClean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</a:schemeClr>
                </a:solidFill>
              </a:rPr>
              <a:t>We have identified the appropriate </a:t>
            </a:r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</a:rPr>
              <a:t>ideas</a:t>
            </a:r>
            <a:r>
              <a:rPr lang="ar-EG" sz="2000" b="1" dirty="0" smtClean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ar-EG" sz="2000" b="1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</a:schemeClr>
                </a:solidFill>
              </a:rPr>
              <a:t>Identifying suitable </a:t>
            </a:r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</a:rPr>
              <a:t>ideas</a:t>
            </a:r>
            <a:r>
              <a:rPr lang="ar-EG" sz="2000" b="1" dirty="0" smtClean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</a:schemeClr>
                </a:solidFill>
              </a:rPr>
              <a:t>Start publishing and appearing as soon as </a:t>
            </a:r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</a:rPr>
              <a:t>possible</a:t>
            </a:r>
            <a:r>
              <a:rPr lang="ar-EG" sz="2000" b="1" dirty="0" smtClean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>
              <a:buClr>
                <a:schemeClr val="tx1">
                  <a:lumMod val="50000"/>
                </a:schemeClr>
              </a:buClr>
            </a:pPr>
            <a:endParaRPr lang="ar-EG" sz="2000" b="1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832625" y="1679713"/>
            <a:ext cx="4152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4000" dirty="0" smtClean="0"/>
              <a:t>Start </a:t>
            </a:r>
            <a:r>
              <a:rPr lang="en-US" sz="4000" dirty="0"/>
              <a:t>of </a:t>
            </a:r>
            <a:r>
              <a:rPr lang="en-US" sz="4000" dirty="0" smtClean="0"/>
              <a:t>publication</a:t>
            </a:r>
            <a:endParaRPr lang="en" sz="4000" dirty="0"/>
          </a:p>
        </p:txBody>
      </p:sp>
      <p:cxnSp>
        <p:nvCxnSpPr>
          <p:cNvPr id="385" name="Google Shape;385;p38"/>
          <p:cNvCxnSpPr/>
          <p:nvPr/>
        </p:nvCxnSpPr>
        <p:spPr>
          <a:xfrm>
            <a:off x="-6925" y="3189138"/>
            <a:ext cx="241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8"/>
          <p:cNvSpPr/>
          <p:nvPr/>
        </p:nvSpPr>
        <p:spPr>
          <a:xfrm rot="10800000" flipH="1">
            <a:off x="602750" y="42263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57" y="671832"/>
            <a:ext cx="4543464" cy="33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4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Content Calender</a:t>
            </a:r>
          </a:p>
        </p:txBody>
      </p:sp>
      <p:sp>
        <p:nvSpPr>
          <p:cNvPr id="2" name="AutoShape 2" descr="Content_Calenda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244598"/>
            <a:ext cx="8694738" cy="319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5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posts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6348"/>
            <a:ext cx="2215875" cy="28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76347"/>
            <a:ext cx="2212848" cy="28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6346"/>
            <a:ext cx="2212849" cy="28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posts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28" y="1123950"/>
            <a:ext cx="228429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43000"/>
            <a:ext cx="2209800" cy="336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</a:t>
            </a:r>
            <a:r>
              <a:rPr lang="en-US" dirty="0" smtClean="0"/>
              <a:t>Advertising</a:t>
            </a:r>
            <a:endParaRPr dirty="0"/>
          </a:p>
        </p:txBody>
      </p:sp>
      <p:pic>
        <p:nvPicPr>
          <p:cNvPr id="5122" name="Picture 2" descr="C:\Users\vip\Downloads\advertising_1720147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815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2001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We focused on making the advertisement simple, fast, and unpretentious. That's why we chose storytelling. For several reasons: </a:t>
            </a:r>
            <a:endParaRPr lang="ar-EG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it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grabs attention </a:t>
            </a: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quickly</a:t>
            </a:r>
            <a:endParaRPr lang="ar-EG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makes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it easier to </a:t>
            </a: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understand </a:t>
            </a:r>
            <a:endParaRPr lang="ar-EG" b="1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enhances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persuasiveness, etc</a:t>
            </a: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ar-EG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>
              <a:buClr>
                <a:schemeClr val="tx1">
                  <a:lumMod val="50000"/>
                </a:schemeClr>
              </a:buClr>
            </a:pPr>
            <a:r>
              <a:rPr lang="ar-EG" b="1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ar-EG" b="1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We took into consideration that the advertisement's wording should be easy to understand and clear so that it achieves the expected results.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 idx="2"/>
          </p:nvPr>
        </p:nvSpPr>
        <p:spPr>
          <a:xfrm>
            <a:off x="720000" y="1639933"/>
            <a:ext cx="734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 idx="3"/>
          </p:nvPr>
        </p:nvSpPr>
        <p:spPr>
          <a:xfrm>
            <a:off x="4262925" y="1639915"/>
            <a:ext cx="734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4"/>
          </p:nvPr>
        </p:nvSpPr>
        <p:spPr>
          <a:xfrm>
            <a:off x="720000" y="2611283"/>
            <a:ext cx="734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 idx="5"/>
          </p:nvPr>
        </p:nvSpPr>
        <p:spPr>
          <a:xfrm>
            <a:off x="4262925" y="2611265"/>
            <a:ext cx="734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6"/>
          </p:nvPr>
        </p:nvSpPr>
        <p:spPr>
          <a:xfrm>
            <a:off x="720000" y="3582633"/>
            <a:ext cx="734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1"/>
          </p:nvPr>
        </p:nvSpPr>
        <p:spPr>
          <a:xfrm>
            <a:off x="1524000" y="1352550"/>
            <a:ext cx="23043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smtClean="0"/>
              <a:t>Project OverVeiw</a:t>
            </a:r>
            <a:endParaRPr lang="en" dirty="0"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1524000" y="2647950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 smtClean="0"/>
              <a:t>Market Research</a:t>
            </a:r>
          </a:p>
          <a:p>
            <a:pPr marL="0" lvl="0" indent="0"/>
            <a:endParaRPr lang="en" dirty="0" smtClean="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9"/>
          </p:nvPr>
        </p:nvSpPr>
        <p:spPr>
          <a:xfrm>
            <a:off x="1524000" y="3562350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smtClean="0"/>
              <a:t>SWOT Analysis</a:t>
            </a:r>
          </a:p>
          <a:p>
            <a:pPr marL="0" indent="0"/>
            <a:endParaRPr lang="en" dirty="0" smtClean="0"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13"/>
          </p:nvPr>
        </p:nvSpPr>
        <p:spPr>
          <a:xfrm>
            <a:off x="5029200" y="1657350"/>
            <a:ext cx="23043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S</a:t>
            </a:r>
            <a:r>
              <a:rPr lang="en" dirty="0" smtClean="0"/>
              <a:t>trategy</a:t>
            </a:r>
          </a:p>
          <a:p>
            <a:pPr marL="0" lvl="0" indent="0"/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4"/>
          </p:nvPr>
        </p:nvSpPr>
        <p:spPr>
          <a:xfrm>
            <a:off x="5029200" y="2647950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Calender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/>
      <p:bldP spid="250" grpId="0"/>
      <p:bldP spid="251" grpId="0"/>
      <p:bldP spid="252" grpId="0"/>
      <p:bldP spid="253" grpId="0"/>
      <p:bldP spid="255" grpId="0" build="p"/>
      <p:bldP spid="256" grpId="0" build="p"/>
      <p:bldP spid="257" grpId="0" build="p"/>
      <p:bldP spid="258" grpId="0" build="p"/>
      <p:bldP spid="25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95325"/>
            <a:ext cx="5719763" cy="396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900113"/>
            <a:ext cx="6983412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44;p48"/>
          <p:cNvSpPr txBox="1">
            <a:spLocks/>
          </p:cNvSpPr>
          <p:nvPr/>
        </p:nvSpPr>
        <p:spPr>
          <a:xfrm>
            <a:off x="4755850" y="1618875"/>
            <a:ext cx="31191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Does anyone have any questions?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Mind </a:t>
            </a:r>
            <a:r>
              <a:rPr lang="en-US" sz="1800" dirty="0" err="1" smtClean="0">
                <a:solidFill>
                  <a:schemeClr val="tx1"/>
                </a:solidFill>
              </a:rPr>
              <a:t>Charg</a:t>
            </a:r>
            <a:r>
              <a:rPr lang="en-US" sz="1800" dirty="0" smtClean="0">
                <a:solidFill>
                  <a:schemeClr val="tx1"/>
                </a:solidFill>
              </a:rPr>
              <a:t> @facebook.com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Google Shape;545;p48"/>
          <p:cNvSpPr txBox="1">
            <a:spLocks/>
          </p:cNvSpPr>
          <p:nvPr/>
        </p:nvSpPr>
        <p:spPr>
          <a:xfrm>
            <a:off x="4755850" y="682075"/>
            <a:ext cx="3119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SemiBold"/>
              <a:buNone/>
              <a:defRPr sz="30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mtClean="0"/>
              <a:t>Thanks</a:t>
            </a:r>
            <a:endParaRPr lang="en-US" dirty="0"/>
          </a:p>
        </p:txBody>
      </p:sp>
      <p:sp>
        <p:nvSpPr>
          <p:cNvPr id="31" name="Google Shape;547;p48"/>
          <p:cNvSpPr/>
          <p:nvPr/>
        </p:nvSpPr>
        <p:spPr>
          <a:xfrm>
            <a:off x="4821312" y="264795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2" name="Google Shape;559;p4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897" t="2335" r="15525" b="2335"/>
          <a:stretch/>
        </p:blipFill>
        <p:spPr>
          <a:xfrm>
            <a:off x="1269050" y="959401"/>
            <a:ext cx="2947800" cy="29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7126" r="26206"/>
          <a:stretch/>
        </p:blipFill>
        <p:spPr>
          <a:xfrm>
            <a:off x="1130250" y="1097850"/>
            <a:ext cx="2947800" cy="2947798"/>
          </a:xfrm>
          <a:prstGeom prst="rect">
            <a:avLst/>
          </a:prstGeom>
        </p:spPr>
      </p:pic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498325" y="1935389"/>
            <a:ext cx="3515400" cy="16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Project OverVeiw</a:t>
            </a:r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2"/>
          </p:nvPr>
        </p:nvSpPr>
        <p:spPr>
          <a:xfrm>
            <a:off x="4498325" y="1097839"/>
            <a:ext cx="1089900" cy="7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7" name="Google Shape;277;p33"/>
          <p:cNvCxnSpPr/>
          <p:nvPr/>
        </p:nvCxnSpPr>
        <p:spPr>
          <a:xfrm>
            <a:off x="3983025" y="3745058"/>
            <a:ext cx="1250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3"/>
          <p:cNvSpPr/>
          <p:nvPr/>
        </p:nvSpPr>
        <p:spPr>
          <a:xfrm rot="10800000" flipH="1">
            <a:off x="8316550" y="42263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  <p:bldP spid="276" grpId="0"/>
      <p:bldP spid="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Project OverVeiw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352550"/>
            <a:ext cx="7467600" cy="3733800"/>
          </a:xfrm>
        </p:spPr>
        <p:txBody>
          <a:bodyPr/>
          <a:lstStyle/>
          <a:p>
            <a:r>
              <a:rPr lang="en-US" dirty="0"/>
              <a:t>We plan to create campaigns that raise awareness </a:t>
            </a:r>
            <a:r>
              <a:rPr lang="en-US" dirty="0" smtClean="0"/>
              <a:t>about </a:t>
            </a:r>
            <a:endParaRPr lang="en-US" dirty="0"/>
          </a:p>
          <a:p>
            <a:r>
              <a:rPr lang="en-US" dirty="0" smtClean="0"/>
              <a:t>mental </a:t>
            </a:r>
            <a:r>
              <a:rPr lang="en-US" dirty="0"/>
              <a:t>well-being and guide teenagers to stay away from </a:t>
            </a:r>
            <a:endParaRPr lang="en-US" dirty="0" smtClean="0"/>
          </a:p>
          <a:p>
            <a:r>
              <a:rPr lang="en-US" dirty="0" smtClean="0"/>
              <a:t>harmful </a:t>
            </a:r>
            <a:r>
              <a:rPr lang="en-US" dirty="0"/>
              <a:t>habits like drugs and pornography. We want to </a:t>
            </a:r>
            <a:r>
              <a:rPr lang="en-US" dirty="0" smtClean="0"/>
              <a:t>share</a:t>
            </a:r>
          </a:p>
          <a:p>
            <a:r>
              <a:rPr lang="en-US" dirty="0" smtClean="0"/>
              <a:t> </a:t>
            </a:r>
            <a:r>
              <a:rPr lang="en-US" dirty="0"/>
              <a:t>content that speaks their language and makes them feel supported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Objectives</a:t>
            </a:r>
            <a:r>
              <a:rPr lang="en-US" b="1" dirty="0"/>
              <a:t>:</a:t>
            </a:r>
          </a:p>
          <a:p>
            <a:r>
              <a:rPr lang="en-US" dirty="0"/>
              <a:t>Encourage healthy habits that improve mental health.</a:t>
            </a:r>
          </a:p>
          <a:p>
            <a:r>
              <a:rPr lang="en-US" dirty="0"/>
              <a:t>Show the risks of harmful addictions in a simple and clear way.</a:t>
            </a:r>
          </a:p>
          <a:p>
            <a:r>
              <a:rPr lang="en-US" dirty="0"/>
              <a:t>Help teenagers grow their confidence and choose healthier </a:t>
            </a:r>
            <a:endParaRPr lang="en-US" dirty="0" smtClean="0"/>
          </a:p>
          <a:p>
            <a:r>
              <a:rPr lang="en-US" dirty="0" smtClean="0"/>
              <a:t>alternatives</a:t>
            </a:r>
            <a:r>
              <a:rPr lang="en-US" dirty="0"/>
              <a:t>.</a:t>
            </a:r>
          </a:p>
          <a:p>
            <a:r>
              <a:rPr lang="en-US" dirty="0" smtClean="0"/>
              <a:t>We </a:t>
            </a:r>
            <a:r>
              <a:rPr lang="en-US" dirty="0"/>
              <a:t>believe this project can truly make a difference </a:t>
            </a:r>
            <a:r>
              <a:rPr lang="en-US" dirty="0" smtClean="0"/>
              <a:t>by</a:t>
            </a:r>
          </a:p>
          <a:p>
            <a:r>
              <a:rPr lang="en-US" dirty="0" smtClean="0"/>
              <a:t>helping </a:t>
            </a:r>
            <a:r>
              <a:rPr lang="en-US" dirty="0"/>
              <a:t>teenagers make better choices for a brighter future.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3200400" y="2317252"/>
            <a:ext cx="2438400" cy="2271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Collecting data on </a:t>
            </a:r>
            <a:r>
              <a:rPr lang="en-US" dirty="0" smtClean="0"/>
              <a:t>teenagers </a:t>
            </a:r>
            <a:r>
              <a:rPr lang="en-US" dirty="0"/>
              <a:t>interests and analyzing the data to understand how to deliver content to them correctly.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5943600" y="2607681"/>
            <a:ext cx="2300700" cy="1981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We focused on designing simple content with clear and modern words, also avoiding pretentiousness.</a:t>
            </a:r>
            <a:endParaRPr dirty="0"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381000" y="2647950"/>
            <a:ext cx="2300700" cy="17478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ar-EG" dirty="0" smtClean="0"/>
              <a:t>-</a:t>
            </a:r>
            <a:r>
              <a:rPr lang="en-US" dirty="0" smtClean="0"/>
              <a:t>Teenagers </a:t>
            </a:r>
            <a:r>
              <a:rPr lang="ar-EG" dirty="0" smtClean="0"/>
              <a:t>  </a:t>
            </a:r>
            <a:r>
              <a:rPr lang="en-US" dirty="0" smtClean="0"/>
              <a:t>between </a:t>
            </a:r>
            <a:r>
              <a:rPr lang="en-US" dirty="0"/>
              <a:t>12 – </a:t>
            </a:r>
            <a:r>
              <a:rPr lang="en-US" dirty="0" smtClean="0"/>
              <a:t>17 years old</a:t>
            </a:r>
            <a:endParaRPr lang="ar-EG" dirty="0" smtClean="0"/>
          </a:p>
          <a:p>
            <a:pPr marL="0" lvl="0" indent="0"/>
            <a:r>
              <a:rPr lang="ar-EG" dirty="0" smtClean="0"/>
              <a:t>-</a:t>
            </a:r>
            <a:r>
              <a:rPr lang="en-US" dirty="0" smtClean="0"/>
              <a:t>Adults </a:t>
            </a:r>
            <a:r>
              <a:rPr lang="en-US" dirty="0"/>
              <a:t>aged </a:t>
            </a:r>
            <a:r>
              <a:rPr lang="en-US" dirty="0" smtClean="0"/>
              <a:t>35  and above.</a:t>
            </a:r>
            <a:endParaRPr lang="ar-EG" dirty="0"/>
          </a:p>
          <a:p>
            <a:pPr marL="0" lvl="0" indent="0"/>
            <a:endParaRPr lang="ar-EG" dirty="0" smtClean="0"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</a:t>
            </a:r>
            <a:r>
              <a:rPr lang="en" dirty="0" smtClean="0"/>
              <a:t>audience</a:t>
            </a:r>
            <a:endParaRPr dirty="0"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3555691" y="1651813"/>
            <a:ext cx="353587" cy="354103"/>
            <a:chOff x="-35134875" y="2272675"/>
            <a:chExt cx="291450" cy="291875"/>
          </a:xfrm>
        </p:grpSpPr>
        <p:sp>
          <p:nvSpPr>
            <p:cNvPr id="304" name="Google Shape;304;p3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5"/>
          <p:cNvSpPr/>
          <p:nvPr/>
        </p:nvSpPr>
        <p:spPr>
          <a:xfrm>
            <a:off x="692930" y="169713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35"/>
          <p:cNvCxnSpPr/>
          <p:nvPr/>
        </p:nvCxnSpPr>
        <p:spPr>
          <a:xfrm>
            <a:off x="3555688" y="2317252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5"/>
          <p:cNvCxnSpPr/>
          <p:nvPr/>
        </p:nvCxnSpPr>
        <p:spPr>
          <a:xfrm>
            <a:off x="6269338" y="2317252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5"/>
          <p:cNvCxnSpPr/>
          <p:nvPr/>
        </p:nvCxnSpPr>
        <p:spPr>
          <a:xfrm>
            <a:off x="721191" y="2362575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2" name="Google Shape;312;p35"/>
          <p:cNvGrpSpPr/>
          <p:nvPr/>
        </p:nvGrpSpPr>
        <p:grpSpPr>
          <a:xfrm>
            <a:off x="6273646" y="1651813"/>
            <a:ext cx="331598" cy="353557"/>
            <a:chOff x="-34767825" y="1914325"/>
            <a:chExt cx="273325" cy="291425"/>
          </a:xfrm>
        </p:grpSpPr>
        <p:sp>
          <p:nvSpPr>
            <p:cNvPr id="313" name="Google Shape;313;p3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  <p:bldP spid="297" grpId="0" build="p"/>
      <p:bldP spid="298" grpId="0" build="p"/>
      <p:bldP spid="299" grpId="0"/>
      <p:bldP spid="30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832625" y="1679713"/>
            <a:ext cx="4152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Market Research</a:t>
            </a:r>
            <a:endParaRPr dirty="0"/>
          </a:p>
        </p:txBody>
      </p:sp>
      <p:cxnSp>
        <p:nvCxnSpPr>
          <p:cNvPr id="385" name="Google Shape;385;p38"/>
          <p:cNvCxnSpPr/>
          <p:nvPr/>
        </p:nvCxnSpPr>
        <p:spPr>
          <a:xfrm>
            <a:off x="-6925" y="3189138"/>
            <a:ext cx="241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8"/>
          <p:cNvSpPr/>
          <p:nvPr/>
        </p:nvSpPr>
        <p:spPr>
          <a:xfrm rot="10800000" flipH="1">
            <a:off x="602750" y="42263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3" r="2501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subTitle" idx="2"/>
          </p:nvPr>
        </p:nvSpPr>
        <p:spPr>
          <a:xfrm>
            <a:off x="1625627" y="1506797"/>
            <a:ext cx="3089306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People </a:t>
            </a:r>
            <a:r>
              <a:rPr lang="en-US" dirty="0"/>
              <a:t>are starting to pay more attention to adolescent mental health</a:t>
            </a:r>
            <a:r>
              <a:rPr lang="en-US" dirty="0" smtClean="0"/>
              <a:t>. </a:t>
            </a:r>
            <a:r>
              <a:rPr lang="en-US" dirty="0"/>
              <a:t>The internet has become the primary source of information</a:t>
            </a:r>
            <a:r>
              <a:rPr lang="en-US" dirty="0" smtClean="0"/>
              <a:t>.- </a:t>
            </a:r>
            <a:r>
              <a:rPr lang="en-US" dirty="0"/>
              <a:t>Some people are still afraid of the idea </a:t>
            </a:r>
            <a:r>
              <a:rPr lang="en-US" dirty="0" smtClean="0"/>
              <a:t>of psychological </a:t>
            </a:r>
            <a:r>
              <a:rPr lang="en-US" dirty="0"/>
              <a:t>treatment</a:t>
            </a:r>
            <a:r>
              <a:rPr lang="en-US" dirty="0" smtClean="0"/>
              <a:t>. The </a:t>
            </a:r>
            <a:r>
              <a:rPr lang="en-US" dirty="0"/>
              <a:t>government and some institutions have started supporting mental health initiatives.</a:t>
            </a:r>
            <a:endParaRPr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3"/>
          </p:nvPr>
        </p:nvSpPr>
        <p:spPr>
          <a:xfrm>
            <a:off x="5827211" y="1490990"/>
            <a:ext cx="27249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Approximately 48.7 million Facebook users in Egypt in 2025. Assuming that the 12-17 age group represents roughly 10-15% of this number, the potential Facebook audience from this age group is approximately 4.8-7.3 million people.</a:t>
            </a:r>
            <a:endParaRPr dirty="0"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4"/>
          </p:nvPr>
        </p:nvSpPr>
        <p:spPr>
          <a:xfrm>
            <a:off x="1625627" y="3178922"/>
            <a:ext cx="27249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 They </a:t>
            </a:r>
            <a:r>
              <a:rPr lang="en-US" dirty="0"/>
              <a:t>prefer short, fast-paced content (like </a:t>
            </a:r>
            <a:r>
              <a:rPr lang="en-US" dirty="0" smtClean="0"/>
              <a:t> </a:t>
            </a:r>
            <a:r>
              <a:rPr lang="en-US" dirty="0" err="1" smtClean="0"/>
              <a:t>TikTok</a:t>
            </a:r>
            <a:r>
              <a:rPr lang="en-US" dirty="0" smtClean="0"/>
              <a:t> </a:t>
            </a:r>
            <a:r>
              <a:rPr lang="en-US" dirty="0"/>
              <a:t>and Reels</a:t>
            </a:r>
            <a:r>
              <a:rPr lang="en-US" dirty="0" smtClean="0"/>
              <a:t>). </a:t>
            </a:r>
            <a:r>
              <a:rPr lang="en-US" dirty="0"/>
              <a:t>They are greatly influenced by their friends or influencers who speak </a:t>
            </a:r>
            <a:r>
              <a:rPr lang="en-US" dirty="0" err="1" smtClean="0"/>
              <a:t>openly.They</a:t>
            </a:r>
            <a:r>
              <a:rPr lang="en-US" dirty="0" smtClean="0"/>
              <a:t> </a:t>
            </a:r>
            <a:r>
              <a:rPr lang="en-US" dirty="0"/>
              <a:t>look for a group or community that makes them feel less </a:t>
            </a:r>
            <a:r>
              <a:rPr lang="en-US" dirty="0" err="1" smtClean="0"/>
              <a:t>alone.Sometimes</a:t>
            </a:r>
            <a:r>
              <a:rPr lang="en-US" dirty="0" smtClean="0"/>
              <a:t> </a:t>
            </a:r>
            <a:r>
              <a:rPr lang="en-US" dirty="0"/>
              <a:t>they need help but don't know how to ask for it.</a:t>
            </a:r>
            <a:endParaRPr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Market </a:t>
            </a:r>
            <a:r>
              <a:rPr lang="en" dirty="0"/>
              <a:t>Research</a:t>
            </a:r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5"/>
          </p:nvPr>
        </p:nvSpPr>
        <p:spPr>
          <a:xfrm>
            <a:off x="5827212" y="3511658"/>
            <a:ext cx="27249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/>
            <a:r>
              <a:rPr lang="en-US" dirty="0"/>
              <a:t>Confidentiality is paramount</a:t>
            </a:r>
            <a:r>
              <a:rPr lang="en-US" dirty="0" smtClean="0"/>
              <a:t>.</a:t>
            </a:r>
          </a:p>
          <a:p>
            <a:pPr marL="0" lvl="0" indent="0" rtl="1"/>
            <a:r>
              <a:rPr lang="en-US" dirty="0" smtClean="0"/>
              <a:t>It </a:t>
            </a:r>
            <a:r>
              <a:rPr lang="en-US" dirty="0"/>
              <a:t>must be easily accessible via mobile</a:t>
            </a:r>
            <a:r>
              <a:rPr lang="en-US" dirty="0" smtClean="0"/>
              <a:t>. </a:t>
            </a:r>
            <a:r>
              <a:rPr lang="en-US" dirty="0"/>
              <a:t>They prefer free or inexpensive services</a:t>
            </a:r>
            <a:r>
              <a:rPr lang="en-US" dirty="0" smtClean="0"/>
              <a:t>. </a:t>
            </a:r>
            <a:r>
              <a:rPr lang="en-US" dirty="0"/>
              <a:t>They trust professionals more</a:t>
            </a:r>
            <a:r>
              <a:rPr lang="en-US" dirty="0" smtClean="0"/>
              <a:t>.</a:t>
            </a:r>
          </a:p>
          <a:p>
            <a:pPr marL="0" lvl="0" indent="0" rtl="1"/>
            <a:r>
              <a:rPr lang="en-US" dirty="0" smtClean="0"/>
              <a:t> </a:t>
            </a:r>
            <a:r>
              <a:rPr lang="en-US" dirty="0"/>
              <a:t>Parental support is crucial if they </a:t>
            </a:r>
            <a:r>
              <a:rPr lang="en-US" dirty="0" smtClean="0"/>
              <a:t>reach</a:t>
            </a:r>
          </a:p>
          <a:p>
            <a:pPr marL="0" lvl="0" indent="0" rtl="1"/>
            <a:r>
              <a:rPr lang="en-US" dirty="0" smtClean="0"/>
              <a:t> </a:t>
            </a:r>
            <a:r>
              <a:rPr lang="en-US" dirty="0"/>
              <a:t>the treatment stage.</a:t>
            </a:r>
            <a:endParaRPr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1"/>
          </p:nvPr>
        </p:nvSpPr>
        <p:spPr>
          <a:xfrm>
            <a:off x="1625627" y="1251130"/>
            <a:ext cx="27249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Societal Trends</a:t>
            </a:r>
            <a:endParaRPr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6"/>
          </p:nvPr>
        </p:nvSpPr>
        <p:spPr>
          <a:xfrm>
            <a:off x="1625627" y="2923255"/>
            <a:ext cx="27249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Teenage </a:t>
            </a:r>
            <a:r>
              <a:rPr lang="en-US" dirty="0"/>
              <a:t>Behavior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7"/>
          </p:nvPr>
        </p:nvSpPr>
        <p:spPr>
          <a:xfrm>
            <a:off x="5827211" y="1235323"/>
            <a:ext cx="27249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Audience Size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8"/>
          </p:nvPr>
        </p:nvSpPr>
        <p:spPr>
          <a:xfrm>
            <a:off x="5827211" y="3255991"/>
            <a:ext cx="3316789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Factors </a:t>
            </a:r>
            <a:r>
              <a:rPr lang="en-US" dirty="0"/>
              <a:t>that Encourage Their Engagement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740018" y="1284641"/>
            <a:ext cx="351315" cy="349486"/>
            <a:chOff x="740018" y="1284641"/>
            <a:chExt cx="351315" cy="349486"/>
          </a:xfrm>
        </p:grpSpPr>
        <p:sp>
          <p:nvSpPr>
            <p:cNvPr id="344" name="Google Shape;344;p36"/>
            <p:cNvSpPr/>
            <p:nvPr/>
          </p:nvSpPr>
          <p:spPr>
            <a:xfrm>
              <a:off x="740018" y="1347854"/>
              <a:ext cx="168254" cy="285506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922165" y="1347854"/>
              <a:ext cx="169168" cy="286273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843171" y="1284641"/>
              <a:ext cx="144095" cy="123978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36"/>
          <p:cNvGrpSpPr/>
          <p:nvPr/>
        </p:nvGrpSpPr>
        <p:grpSpPr>
          <a:xfrm>
            <a:off x="739092" y="2954615"/>
            <a:ext cx="353180" cy="354107"/>
            <a:chOff x="-25104475" y="2340425"/>
            <a:chExt cx="295375" cy="296150"/>
          </a:xfrm>
        </p:grpSpPr>
        <p:sp>
          <p:nvSpPr>
            <p:cNvPr id="348" name="Google Shape;348;p36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7" name="Google Shape;357;p36"/>
          <p:cNvCxnSpPr/>
          <p:nvPr/>
        </p:nvCxnSpPr>
        <p:spPr>
          <a:xfrm rot="-5400000">
            <a:off x="1074615" y="1610743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 rot="-5400000">
            <a:off x="5284286" y="1594936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 rot="-5400000">
            <a:off x="1074615" y="3280718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6"/>
          <p:cNvCxnSpPr/>
          <p:nvPr/>
        </p:nvCxnSpPr>
        <p:spPr>
          <a:xfrm rot="-5400000">
            <a:off x="5284286" y="3264911"/>
            <a:ext cx="6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9406;p64"/>
          <p:cNvGrpSpPr/>
          <p:nvPr/>
        </p:nvGrpSpPr>
        <p:grpSpPr>
          <a:xfrm>
            <a:off x="4959734" y="1333345"/>
            <a:ext cx="361998" cy="361998"/>
            <a:chOff x="-56010850" y="2294725"/>
            <a:chExt cx="319025" cy="319025"/>
          </a:xfrm>
          <a:solidFill>
            <a:schemeClr val="accent3"/>
          </a:solidFill>
        </p:grpSpPr>
        <p:sp>
          <p:nvSpPr>
            <p:cNvPr id="44" name="Google Shape;9407;p64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08;p64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9;p64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0;p64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018;p63"/>
          <p:cNvGrpSpPr/>
          <p:nvPr/>
        </p:nvGrpSpPr>
        <p:grpSpPr>
          <a:xfrm>
            <a:off x="4935704" y="2982448"/>
            <a:ext cx="367165" cy="349294"/>
            <a:chOff x="-59889100" y="1945025"/>
            <a:chExt cx="317425" cy="301975"/>
          </a:xfrm>
          <a:solidFill>
            <a:schemeClr val="tx1"/>
          </a:solidFill>
        </p:grpSpPr>
        <p:sp>
          <p:nvSpPr>
            <p:cNvPr id="36" name="Google Shape;9019;p63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20;p63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21;p63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22;p63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build="p"/>
      <p:bldP spid="321" grpId="0" build="p"/>
      <p:bldP spid="322" grpId="0" build="p"/>
      <p:bldP spid="324" grpId="0"/>
      <p:bldP spid="323" grpId="0" build="p"/>
      <p:bldP spid="325" grpId="0" build="p"/>
      <p:bldP spid="326" grpId="0" build="p"/>
      <p:bldP spid="327" grpId="0" build="p"/>
      <p:bldP spid="3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832625" y="1679713"/>
            <a:ext cx="4152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SWOT Analysis</a:t>
            </a:r>
            <a:endParaRPr dirty="0"/>
          </a:p>
        </p:txBody>
      </p:sp>
      <p:cxnSp>
        <p:nvCxnSpPr>
          <p:cNvPr id="385" name="Google Shape;385;p38"/>
          <p:cNvCxnSpPr/>
          <p:nvPr/>
        </p:nvCxnSpPr>
        <p:spPr>
          <a:xfrm>
            <a:off x="-6925" y="3189138"/>
            <a:ext cx="241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8"/>
          <p:cNvSpPr/>
          <p:nvPr/>
        </p:nvSpPr>
        <p:spPr>
          <a:xfrm rot="10800000" flipH="1">
            <a:off x="602750" y="422638"/>
            <a:ext cx="224700" cy="2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D:\المبادرة\المنهج\technical\the project\the presentation\55488.jp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 b="574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subTitle" idx="13"/>
          </p:nvPr>
        </p:nvSpPr>
        <p:spPr>
          <a:xfrm>
            <a:off x="719222" y="3104935"/>
            <a:ext cx="24591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Opportunities</a:t>
            </a:r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7"/>
          </p:nvPr>
        </p:nvSpPr>
        <p:spPr>
          <a:xfrm>
            <a:off x="719222" y="1560735"/>
            <a:ext cx="24591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Strengths</a:t>
            </a:r>
          </a:p>
        </p:txBody>
      </p:sp>
      <p:sp>
        <p:nvSpPr>
          <p:cNvPr id="369" name="Google Shape;369;p37"/>
          <p:cNvSpPr txBox="1">
            <a:spLocks noGrp="1"/>
          </p:cNvSpPr>
          <p:nvPr>
            <p:ph type="subTitle" idx="8"/>
          </p:nvPr>
        </p:nvSpPr>
        <p:spPr>
          <a:xfrm>
            <a:off x="4800600" y="1504950"/>
            <a:ext cx="2459100" cy="3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Weaknesses</a:t>
            </a:r>
            <a:endParaRPr lang="en-US" b="1"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SWOT </a:t>
            </a:r>
            <a:r>
              <a:rPr lang="en" dirty="0" smtClean="0"/>
              <a:t>Analysis</a:t>
            </a:r>
            <a:endParaRPr lang="en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1"/>
          </p:nvPr>
        </p:nvSpPr>
        <p:spPr>
          <a:xfrm>
            <a:off x="719225" y="1820300"/>
            <a:ext cx="24591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itchFamily="34" charset="0"/>
              <a:buChar char="•"/>
            </a:pPr>
            <a:r>
              <a:rPr lang="en-US" dirty="0"/>
              <a:t>Experienced team in </a:t>
            </a:r>
            <a:r>
              <a:rPr lang="en-US" dirty="0" smtClean="0"/>
              <a:t>developing </a:t>
            </a:r>
            <a:r>
              <a:rPr lang="en-US" dirty="0"/>
              <a:t>awareness materials (needs </a:t>
            </a:r>
            <a:r>
              <a:rPr lang="en-US" dirty="0" smtClean="0"/>
              <a:t>further </a:t>
            </a:r>
            <a:r>
              <a:rPr lang="en-US" dirty="0"/>
              <a:t>validation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73" name="Google Shape;373;p37"/>
          <p:cNvSpPr txBox="1">
            <a:spLocks noGrp="1"/>
          </p:cNvSpPr>
          <p:nvPr>
            <p:ph type="subTitle" idx="4"/>
          </p:nvPr>
        </p:nvSpPr>
        <p:spPr>
          <a:xfrm>
            <a:off x="719222" y="3360225"/>
            <a:ext cx="2459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Easy access to social media and adult content platforms (needs further validation).</a:t>
            </a:r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75" name="Google Shape;375;p37"/>
          <p:cNvSpPr txBox="1">
            <a:spLocks noGrp="1"/>
          </p:cNvSpPr>
          <p:nvPr>
            <p:ph type="subTitle" idx="2"/>
          </p:nvPr>
        </p:nvSpPr>
        <p:spPr>
          <a:xfrm>
            <a:off x="4735051" y="1906365"/>
            <a:ext cx="35052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Lack of clarity in team roles and responsibilities.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Inefficient task distribution and organization.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Weak communication between the leader and members, and among team members themselves.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Limited leadership and follow-up.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Challenges in handling and resolving technical or personal team issues.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Need for continuous motivation from the leader.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No defined KPIs to measure individual performance.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Lack of performance evaluation based on KPIs to enable improvement.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Still at an early stage with no followers.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build="p"/>
      <p:bldP spid="368" grpId="0" build="p"/>
      <p:bldP spid="369" grpId="0" build="p"/>
      <p:bldP spid="371" grpId="0"/>
      <p:bldP spid="372" grpId="0" build="p"/>
      <p:bldP spid="373" grpId="0" build="p"/>
      <p:bldP spid="375" grpId="0" build="p"/>
    </p:bldLst>
  </p:timing>
</p:sld>
</file>

<file path=ppt/theme/theme1.xml><?xml version="1.0" encoding="utf-8"?>
<a:theme xmlns:a="http://schemas.openxmlformats.org/drawingml/2006/main" name="Suicide Prevention Campaign by Slidesgo">
  <a:themeElements>
    <a:clrScheme name="Simple Light">
      <a:dk1>
        <a:srgbClr val="FFFFFF"/>
      </a:dk1>
      <a:lt1>
        <a:srgbClr val="000000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701</Words>
  <Application>Microsoft Office PowerPoint</Application>
  <PresentationFormat>On-screen Show (16:9)</PresentationFormat>
  <Paragraphs>119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Lexend</vt:lpstr>
      <vt:lpstr>Lexend SemiBold</vt:lpstr>
      <vt:lpstr>Assistant</vt:lpstr>
      <vt:lpstr>Bebas Neue</vt:lpstr>
      <vt:lpstr>Raleway</vt:lpstr>
      <vt:lpstr>Suicide Prevention Campaign by Slidesgo</vt:lpstr>
      <vt:lpstr>Mind Charge</vt:lpstr>
      <vt:lpstr>Table of contents</vt:lpstr>
      <vt:lpstr>Project OverVeiw</vt:lpstr>
      <vt:lpstr>Project OverVeiw</vt:lpstr>
      <vt:lpstr>Target audience</vt:lpstr>
      <vt:lpstr>Market Research</vt:lpstr>
      <vt:lpstr>Market Research</vt:lpstr>
      <vt:lpstr>SWOT Analysis</vt:lpstr>
      <vt:lpstr>SWOT Analysis</vt:lpstr>
      <vt:lpstr>Strategy</vt:lpstr>
      <vt:lpstr>Strategy</vt:lpstr>
      <vt:lpstr>How to show our content</vt:lpstr>
      <vt:lpstr>Facebook</vt:lpstr>
      <vt:lpstr>Work Stages</vt:lpstr>
      <vt:lpstr>Start of publication</vt:lpstr>
      <vt:lpstr>Content Calender</vt:lpstr>
      <vt:lpstr>posts</vt:lpstr>
      <vt:lpstr>posts</vt:lpstr>
      <vt:lpstr>The Advertising</vt:lpstr>
      <vt:lpstr>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Charge</dc:title>
  <dc:creator>vip</dc:creator>
  <cp:lastModifiedBy>vip</cp:lastModifiedBy>
  <cp:revision>89</cp:revision>
  <dcterms:modified xsi:type="dcterms:W3CDTF">2025-11-22T06:54:34Z</dcterms:modified>
</cp:coreProperties>
</file>